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8288000" cy="10287000"/>
  <p:notesSz cx="6858000" cy="9144000"/>
  <p:embeddedFontLst>
    <p:embeddedFont>
      <p:font typeface="Neue Einstellung" pitchFamily="2" charset="77"/>
      <p:regular r:id="rId15"/>
    </p:embeddedFont>
    <p:embeddedFont>
      <p:font typeface="Neue Einstellung Bold" pitchFamily="2" charset="77"/>
      <p:regular r:id="rId16"/>
      <p:bold r:id="rId17"/>
    </p:embeddedFont>
    <p:embeddedFont>
      <p:font typeface="Neue Einstellung Heavy" pitchFamily="2" charset="7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 autoAdjust="0"/>
    <p:restoredTop sz="94597" autoAdjust="0"/>
  </p:normalViewPr>
  <p:slideViewPr>
    <p:cSldViewPr>
      <p:cViewPr varScale="1">
        <p:scale>
          <a:sx n="60" d="100"/>
          <a:sy n="60" d="100"/>
        </p:scale>
        <p:origin x="216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1712" b="-1247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70508" y="2658009"/>
            <a:ext cx="15577947" cy="4479256"/>
            <a:chOff x="0" y="0"/>
            <a:chExt cx="20770596" cy="5972341"/>
          </a:xfrm>
        </p:grpSpPr>
        <p:sp>
          <p:nvSpPr>
            <p:cNvPr id="4" name="TextBox 4"/>
            <p:cNvSpPr txBox="1"/>
            <p:nvPr/>
          </p:nvSpPr>
          <p:spPr>
            <a:xfrm>
              <a:off x="5842779" y="5424499"/>
              <a:ext cx="8777089" cy="547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1"/>
                </a:lnSpc>
                <a:spcBef>
                  <a:spcPct val="0"/>
                </a:spcBef>
              </a:pPr>
              <a:r>
                <a:rPr lang="en-US" sz="2479" spc="337">
                  <a:solidFill>
                    <a:srgbClr val="E9CCFD"/>
                  </a:solidFill>
                  <a:latin typeface="Neue Einstellung"/>
                  <a:ea typeface="Neue Einstellung"/>
                  <a:cs typeface="Neue Einstellung"/>
                  <a:sym typeface="Neue Einstellung"/>
                </a:rPr>
                <a:t>PRESENTED BY AMAL FAROUK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33350"/>
              <a:ext cx="20770596" cy="4943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34"/>
                </a:lnSpc>
              </a:pPr>
              <a:r>
                <a:rPr lang="en-US" sz="7199" b="1" spc="1123">
                  <a:solidFill>
                    <a:srgbClr val="FFFFFF"/>
                  </a:solidFill>
                  <a:latin typeface="Neue Einstellung Heavy"/>
                  <a:ea typeface="Neue Einstellung Heavy"/>
                  <a:cs typeface="Neue Einstellung Heavy"/>
                  <a:sym typeface="Neue Einstellung Heavy"/>
                </a:rPr>
                <a:t>OLIST DATASET ANALYSIS: OVERVIEW AND INSIGHTS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85" b="-1658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9663" y="603946"/>
            <a:ext cx="15999637" cy="76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7"/>
              </a:lnSpc>
            </a:pPr>
            <a:r>
              <a:rPr lang="en-US" sz="4505" b="1" spc="702">
                <a:solidFill>
                  <a:srgbClr val="FFFFFF"/>
                </a:solidFill>
                <a:latin typeface="Neue Einstellung Heavy"/>
                <a:ea typeface="Neue Einstellung Heavy"/>
                <a:cs typeface="Neue Einstellung Heavy"/>
                <a:sym typeface="Neue Einstellung Heavy"/>
              </a:rPr>
              <a:t>KEY FINDINGS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4892" y="2388059"/>
            <a:ext cx="16944408" cy="391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2812" lvl="1" indent="-286406" algn="l">
              <a:lnSpc>
                <a:spcPts val="5253"/>
              </a:lnSpc>
              <a:buFont typeface="Arial"/>
              <a:buChar char="•"/>
            </a:pPr>
            <a:r>
              <a:rPr lang="en-US" sz="2653" b="1" spc="286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WEEKDAYS GENERATES MORE REVENUE THAN WEEKENDS.</a:t>
            </a:r>
          </a:p>
          <a:p>
            <a:pPr marL="572812" lvl="1" indent="-286406" algn="l">
              <a:lnSpc>
                <a:spcPts val="5253"/>
              </a:lnSpc>
              <a:buFont typeface="Arial"/>
              <a:buChar char="•"/>
            </a:pPr>
            <a:r>
              <a:rPr lang="en-US" sz="2653" b="1" spc="286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CUSTOMERS PREFER PAYING BY CREDIT CARDS.</a:t>
            </a:r>
          </a:p>
          <a:p>
            <a:pPr marL="572812" lvl="1" indent="-286406" algn="l">
              <a:lnSpc>
                <a:spcPts val="5253"/>
              </a:lnSpc>
              <a:buFont typeface="Arial"/>
              <a:buChar char="•"/>
            </a:pPr>
            <a:r>
              <a:rPr lang="en-US" sz="2653" b="1" spc="286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THE AVERAGE DELIVERY TIME IS 12.5 DAYS WHICH NEEDS TO DECREASED.</a:t>
            </a:r>
          </a:p>
          <a:p>
            <a:pPr marL="572812" lvl="1" indent="-286406" algn="l">
              <a:lnSpc>
                <a:spcPts val="5253"/>
              </a:lnSpc>
              <a:buFont typeface="Arial"/>
              <a:buChar char="•"/>
            </a:pPr>
            <a:r>
              <a:rPr lang="en-US" sz="2653" b="1" spc="286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SAO PAOLO IS THE CITY THAT GENERATES THE HIGHEST REVENUE.</a:t>
            </a:r>
          </a:p>
          <a:p>
            <a:pPr marL="572812" lvl="1" indent="-286406" algn="l">
              <a:lnSpc>
                <a:spcPts val="5253"/>
              </a:lnSpc>
              <a:buFont typeface="Arial"/>
              <a:buChar char="•"/>
            </a:pPr>
            <a:r>
              <a:rPr lang="en-US" sz="2653" b="1" spc="286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HEALTH AND BEAUTY IS THE CATEGORY THAT GENERATES THE HIGHEST REVENUE.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85" b="-1658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9663" y="603946"/>
            <a:ext cx="15999637" cy="76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7"/>
              </a:lnSpc>
            </a:pPr>
            <a:r>
              <a:rPr lang="en-US" sz="4505" b="1" spc="702">
                <a:solidFill>
                  <a:srgbClr val="FFFFFF"/>
                </a:solidFill>
                <a:latin typeface="Neue Einstellung Heavy"/>
                <a:ea typeface="Neue Einstellung Heavy"/>
                <a:cs typeface="Neue Einstellung Heavy"/>
                <a:sym typeface="Neue Einstellung Heavy"/>
              </a:rPr>
              <a:t>RECOMENDATIONS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4892" y="2388059"/>
            <a:ext cx="17973108" cy="391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2812" lvl="1" indent="-286406" algn="l">
              <a:lnSpc>
                <a:spcPts val="5253"/>
              </a:lnSpc>
              <a:buFont typeface="Arial"/>
              <a:buChar char="•"/>
            </a:pPr>
            <a:r>
              <a:rPr lang="en-US" sz="2653" b="1" spc="286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IMPROVE LOGISTICS: FOCUS ON OPTIMIZING DELIVERY TIMES IN REGIONS WITH FREQUENT DELAYS TO IMPROVE CUSTOMER SATISFACTION.</a:t>
            </a:r>
          </a:p>
          <a:p>
            <a:pPr marL="572812" lvl="1" indent="-286406" algn="l">
              <a:lnSpc>
                <a:spcPts val="5253"/>
              </a:lnSpc>
              <a:buFont typeface="Arial"/>
              <a:buChar char="•"/>
            </a:pPr>
            <a:r>
              <a:rPr lang="en-US" sz="2653" b="1" spc="286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INCREASE PROFIT MARGINS: REVIEW PRICING STRATEGIES FOR LOW-MARGIN CATEGORIES TO IMPROVE PROFITABILITY.</a:t>
            </a:r>
          </a:p>
          <a:p>
            <a:pPr marL="572812" lvl="1" indent="-286406" algn="l">
              <a:lnSpc>
                <a:spcPts val="5253"/>
              </a:lnSpc>
              <a:buFont typeface="Arial"/>
              <a:buChar char="•"/>
            </a:pPr>
            <a:r>
              <a:rPr lang="en-US" sz="2653" b="1" spc="286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ENHANCE CUSTOMER EXPERIENCE: EXPLORE CUSTOMER FEEDBACK DATA TO FURTHER ENHANCE USER EXPERIENCE AND LOYALTY..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72677-011A-56A3-134D-DBF517139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8DFD649-F710-76CD-0502-00E7D5687CA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85" b="-16585"/>
            </a:stretch>
          </a:blipFill>
        </p:spPr>
        <p:txBody>
          <a:bodyPr/>
          <a:lstStyle/>
          <a:p>
            <a:endParaRPr lang="en-KW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000210F-615D-CDB4-C0BB-0DE18373AEDE}"/>
              </a:ext>
            </a:extLst>
          </p:cNvPr>
          <p:cNvSpPr txBox="1"/>
          <p:nvPr/>
        </p:nvSpPr>
        <p:spPr>
          <a:xfrm>
            <a:off x="314892" y="2388059"/>
            <a:ext cx="17973108" cy="59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2812" lvl="1" indent="-286406" algn="l">
              <a:lnSpc>
                <a:spcPts val="5253"/>
              </a:lnSpc>
              <a:buFont typeface="Arial"/>
              <a:buChar char="•"/>
            </a:pPr>
            <a:endParaRPr lang="en-US" sz="2653" b="1" spc="286" dirty="0">
              <a:solidFill>
                <a:srgbClr val="FFFFFF"/>
              </a:solidFill>
              <a:latin typeface="Neue Einstellung Bold"/>
              <a:ea typeface="Neue Einstellung Bold"/>
              <a:cs typeface="Neue Einstellung Bold"/>
              <a:sym typeface="Neue Einstellung Bold"/>
            </a:endParaRPr>
          </a:p>
        </p:txBody>
      </p:sp>
      <p:pic>
        <p:nvPicPr>
          <p:cNvPr id="6" name="Picture 5" descr="A screenshot of a chart&#10;&#10;Description automatically generated">
            <a:extLst>
              <a:ext uri="{FF2B5EF4-FFF2-40B4-BE49-F238E27FC236}">
                <a16:creationId xmlns:a16="http://schemas.microsoft.com/office/drawing/2014/main" id="{CC9F5BCD-6B51-3EB2-04FB-97C01D5D4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6" y="132376"/>
            <a:ext cx="17759732" cy="1002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9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212" b="-832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64231" y="5457177"/>
            <a:ext cx="7559538" cy="860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 spc="337">
                <a:solidFill>
                  <a:srgbClr val="E9CCFD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FEEL FREE TO CONTACT US IF YOU HAVE ANY QUESTIONS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70508" y="3781959"/>
            <a:ext cx="15577947" cy="1226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4"/>
              </a:lnSpc>
            </a:pPr>
            <a:r>
              <a:rPr lang="en-US" sz="7199" b="1" spc="1123">
                <a:solidFill>
                  <a:srgbClr val="FFFFFF"/>
                </a:solidFill>
                <a:latin typeface="Neue Einstellung Heavy"/>
                <a:ea typeface="Neue Einstellung Heavy"/>
                <a:cs typeface="Neue Einstellung Heavy"/>
                <a:sym typeface="Neue Einstellung Heavy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924815"/>
            <a:ext cx="7559538" cy="42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1"/>
              </a:lnSpc>
              <a:spcBef>
                <a:spcPct val="0"/>
              </a:spcBef>
            </a:pPr>
            <a:r>
              <a:rPr lang="en-US" sz="2479" spc="337">
                <a:solidFill>
                  <a:srgbClr val="E9CCFD"/>
                </a:solidFill>
                <a:latin typeface="Neue Einstellung"/>
                <a:ea typeface="Neue Einstellung"/>
                <a:cs typeface="Neue Einstellung"/>
                <a:sym typeface="Neue Einstellung"/>
              </a:rPr>
              <a:t>EMAIL: AMALFAROUK84@GMAIL.COM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85" b="-1658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9663" y="603946"/>
            <a:ext cx="15999637" cy="76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7"/>
              </a:lnSpc>
            </a:pPr>
            <a:r>
              <a:rPr lang="en-US" sz="4505" b="1" spc="702">
                <a:solidFill>
                  <a:srgbClr val="FFFFFF"/>
                </a:solidFill>
                <a:latin typeface="Neue Einstellung Heavy"/>
                <a:ea typeface="Neue Einstellung Heavy"/>
                <a:cs typeface="Neue Einstellung Heavy"/>
                <a:sym typeface="Neue Einstellung Heavy"/>
              </a:rPr>
              <a:t>OLIST DATASET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8299" y="2388782"/>
            <a:ext cx="17689701" cy="5233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379" lvl="1" indent="-312689" algn="l">
              <a:lnSpc>
                <a:spcPts val="5735"/>
              </a:lnSpc>
              <a:buFont typeface="Arial"/>
              <a:buChar char="•"/>
            </a:pPr>
            <a:r>
              <a:rPr lang="en-US" sz="2896" b="1" spc="312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THE OLIST DATASET IS A PUBLIC DATASET FROM A LARGE BRAZILIAN E-COMMERCE PLATFORM.</a:t>
            </a:r>
          </a:p>
          <a:p>
            <a:pPr marL="625379" lvl="1" indent="-312689" algn="l">
              <a:lnSpc>
                <a:spcPts val="5735"/>
              </a:lnSpc>
              <a:buFont typeface="Arial"/>
              <a:buChar char="•"/>
            </a:pPr>
            <a:r>
              <a:rPr lang="en-US" sz="2896" b="1" spc="312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It contains detailed data on orders, customers, products, sellers, and customer reviews.</a:t>
            </a:r>
          </a:p>
          <a:p>
            <a:pPr marL="625379" lvl="1" indent="-312689" algn="l">
              <a:lnSpc>
                <a:spcPts val="5735"/>
              </a:lnSpc>
              <a:buFont typeface="Arial"/>
              <a:buChar char="•"/>
            </a:pPr>
            <a:r>
              <a:rPr lang="en-US" sz="2896" b="1" spc="312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The dataset is used for analyzing sales performance, delivery performance, customer satisfaction, and more.</a:t>
            </a:r>
          </a:p>
          <a:p>
            <a:pPr algn="l">
              <a:lnSpc>
                <a:spcPts val="7432"/>
              </a:lnSpc>
            </a:pPr>
            <a:endParaRPr lang="en-US" sz="2896" b="1" spc="312">
              <a:solidFill>
                <a:srgbClr val="FFFFFF"/>
              </a:solidFill>
              <a:latin typeface="Neue Einstellung Bold"/>
              <a:ea typeface="Neue Einstellung Bold"/>
              <a:cs typeface="Neue Einstellung Bold"/>
              <a:sym typeface="Neue Einstellung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85" b="-1658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9663" y="603946"/>
            <a:ext cx="15999637" cy="76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7"/>
              </a:lnSpc>
            </a:pPr>
            <a:r>
              <a:rPr lang="en-US" sz="4505" b="1" spc="702">
                <a:solidFill>
                  <a:srgbClr val="FFFFFF"/>
                </a:solidFill>
                <a:latin typeface="Neue Einstellung Heavy"/>
                <a:ea typeface="Neue Einstellung Heavy"/>
                <a:cs typeface="Neue Einstellung Heavy"/>
                <a:sym typeface="Neue Einstellung Heavy"/>
              </a:rPr>
              <a:t>KEY PERFORMANCE INDICATORS (KPIS)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0373" y="2169785"/>
            <a:ext cx="17658217" cy="5737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7588" lvl="1" indent="-303794" algn="l">
              <a:lnSpc>
                <a:spcPts val="5572"/>
              </a:lnSpc>
              <a:buFont typeface="Arial"/>
              <a:buChar char="•"/>
            </a:pPr>
            <a:r>
              <a:rPr lang="en-US" sz="2814" b="1" spc="303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TOTAL REVENUE: THE TOTAL VALUE OF SALES TRANSACTIONS.</a:t>
            </a:r>
          </a:p>
          <a:p>
            <a:pPr marL="607588" lvl="1" indent="-303794" algn="l">
              <a:lnSpc>
                <a:spcPts val="5572"/>
              </a:lnSpc>
              <a:buFont typeface="Arial"/>
              <a:buChar char="•"/>
            </a:pPr>
            <a:r>
              <a:rPr lang="en-US" sz="2814" b="1" spc="303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Total Profit: Revenue minus costs (freight and product costs).</a:t>
            </a:r>
          </a:p>
          <a:p>
            <a:pPr marL="607588" lvl="1" indent="-303794" algn="l">
              <a:lnSpc>
                <a:spcPts val="5572"/>
              </a:lnSpc>
              <a:buFont typeface="Arial"/>
              <a:buChar char="•"/>
            </a:pPr>
            <a:r>
              <a:rPr lang="en-US" sz="2814" b="1" spc="303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Profit Margin Ratio: Percentage of profit earned per sale.</a:t>
            </a:r>
          </a:p>
          <a:p>
            <a:pPr marL="607588" lvl="1" indent="-303794" algn="l">
              <a:lnSpc>
                <a:spcPts val="5572"/>
              </a:lnSpc>
              <a:buFont typeface="Arial"/>
              <a:buChar char="•"/>
            </a:pPr>
            <a:r>
              <a:rPr lang="en-US" sz="2814" b="1" spc="303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Order Count: The number of orders made on the platform.</a:t>
            </a:r>
          </a:p>
          <a:p>
            <a:pPr marL="607588" lvl="1" indent="-303794" algn="l">
              <a:lnSpc>
                <a:spcPts val="5572"/>
              </a:lnSpc>
              <a:buFont typeface="Arial"/>
              <a:buChar char="•"/>
            </a:pPr>
            <a:r>
              <a:rPr lang="en-US" sz="2814" b="1" spc="303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Average Delivery Time: The average time between order placement and delivery.</a:t>
            </a:r>
          </a:p>
          <a:p>
            <a:pPr marL="607588" lvl="1" indent="-303794" algn="l">
              <a:lnSpc>
                <a:spcPts val="5572"/>
              </a:lnSpc>
              <a:buFont typeface="Arial"/>
              <a:buChar char="•"/>
            </a:pPr>
            <a:r>
              <a:rPr lang="en-US" sz="2814" b="1" spc="303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WEEKDAY VS WEEKEND REVENUE</a:t>
            </a:r>
          </a:p>
          <a:p>
            <a:pPr algn="l">
              <a:lnSpc>
                <a:spcPts val="7220"/>
              </a:lnSpc>
            </a:pPr>
            <a:endParaRPr lang="en-US" sz="2814" b="1" spc="303">
              <a:solidFill>
                <a:srgbClr val="FFFFFF"/>
              </a:solidFill>
              <a:latin typeface="Neue Einstellung Bold"/>
              <a:ea typeface="Neue Einstellung Bold"/>
              <a:cs typeface="Neue Einstellung Bold"/>
              <a:sym typeface="Neue Einstellung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85" b="-1658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9663" y="603946"/>
            <a:ext cx="15999637" cy="76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7"/>
              </a:lnSpc>
            </a:pPr>
            <a:r>
              <a:rPr lang="en-US" sz="4505" b="1" spc="702">
                <a:solidFill>
                  <a:srgbClr val="FFFFFF"/>
                </a:solidFill>
                <a:latin typeface="Neue Einstellung Heavy"/>
                <a:ea typeface="Neue Einstellung Heavy"/>
                <a:cs typeface="Neue Einstellung Heavy"/>
                <a:sym typeface="Neue Einstellung Heavy"/>
              </a:rPr>
              <a:t>DATA PREPARATION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4892" y="2169785"/>
            <a:ext cx="17973108" cy="5737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7588" lvl="1" indent="-303794" algn="l">
              <a:lnSpc>
                <a:spcPts val="5572"/>
              </a:lnSpc>
              <a:buFont typeface="Arial"/>
              <a:buChar char="•"/>
            </a:pPr>
            <a:r>
              <a:rPr lang="en-US" sz="2814" b="1" spc="303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IMPORTED AND EXPLORED THE OLIST DATASET, ENSURING DATA INTEGRITY.</a:t>
            </a:r>
          </a:p>
          <a:p>
            <a:pPr marL="607588" lvl="1" indent="-303794" algn="l">
              <a:lnSpc>
                <a:spcPts val="5572"/>
              </a:lnSpc>
              <a:buFont typeface="Arial"/>
              <a:buChar char="•"/>
            </a:pPr>
            <a:r>
              <a:rPr lang="en-US" sz="2814" b="1" spc="303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Created relationships between key tables (e.g., orders, products, payments, location) using primary keys like order_id.</a:t>
            </a:r>
          </a:p>
          <a:p>
            <a:pPr marL="607588" lvl="1" indent="-303794" algn="l">
              <a:lnSpc>
                <a:spcPts val="5572"/>
              </a:lnSpc>
              <a:buFont typeface="Arial"/>
              <a:buChar char="•"/>
            </a:pPr>
            <a:r>
              <a:rPr lang="en-US" sz="2814" b="1" spc="303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Extracted date fields (year, month, day) from the order_purchase_timestamp to analyze trends over time.</a:t>
            </a:r>
          </a:p>
          <a:p>
            <a:pPr marL="607588" lvl="1" indent="-303794" algn="l">
              <a:lnSpc>
                <a:spcPts val="5572"/>
              </a:lnSpc>
              <a:buFont typeface="Arial"/>
              <a:buChar char="•"/>
            </a:pPr>
            <a:r>
              <a:rPr lang="en-US" sz="2814" b="1" spc="303">
                <a:solidFill>
                  <a:srgbClr val="FFFFFF"/>
                </a:solidFill>
                <a:latin typeface="Neue Einstellung Bold"/>
                <a:ea typeface="Neue Einstellung Bold"/>
                <a:cs typeface="Neue Einstellung Bold"/>
                <a:sym typeface="Neue Einstellung Bold"/>
              </a:rPr>
              <a:t>Cleaned the data by handling missing values and correcting any data inconsistencies.</a:t>
            </a:r>
          </a:p>
          <a:p>
            <a:pPr algn="l">
              <a:lnSpc>
                <a:spcPts val="7220"/>
              </a:lnSpc>
            </a:pPr>
            <a:endParaRPr lang="en-US" sz="2814" b="1" spc="303">
              <a:solidFill>
                <a:srgbClr val="FFFFFF"/>
              </a:solidFill>
              <a:latin typeface="Neue Einstellung Bold"/>
              <a:ea typeface="Neue Einstellung Bold"/>
              <a:cs typeface="Neue Einstellung Bold"/>
              <a:sym typeface="Neue Einstellung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85" b="-1658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9663" y="983813"/>
            <a:ext cx="15999637" cy="76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7"/>
              </a:lnSpc>
            </a:pPr>
            <a:r>
              <a:rPr lang="en-US" sz="4505" b="1" spc="702">
                <a:solidFill>
                  <a:srgbClr val="FFFFFF"/>
                </a:solidFill>
                <a:latin typeface="Neue Einstellung Heavy"/>
                <a:ea typeface="Neue Einstellung Heavy"/>
                <a:cs typeface="Neue Einstellung Heavy"/>
                <a:sym typeface="Neue Einstellung Heavy"/>
              </a:rPr>
              <a:t>MAJOR WINS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55542" y="3043602"/>
            <a:ext cx="6903964" cy="1571896"/>
            <a:chOff x="0" y="0"/>
            <a:chExt cx="9205286" cy="2095861"/>
          </a:xfrm>
        </p:grpSpPr>
        <p:sp>
          <p:nvSpPr>
            <p:cNvPr id="5" name="TextBox 5"/>
            <p:cNvSpPr txBox="1"/>
            <p:nvPr/>
          </p:nvSpPr>
          <p:spPr>
            <a:xfrm>
              <a:off x="0" y="1214117"/>
              <a:ext cx="9205286" cy="881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81"/>
                </a:lnSpc>
              </a:pPr>
              <a:r>
                <a:rPr lang="en-US" sz="4058" spc="146">
                  <a:solidFill>
                    <a:srgbClr val="FFFFFF"/>
                  </a:solidFill>
                  <a:latin typeface="Neue Einstellung"/>
                  <a:ea typeface="Neue Einstellung"/>
                  <a:cs typeface="Neue Einstellung"/>
                  <a:sym typeface="Neue Einstellung"/>
                </a:rPr>
                <a:t>$16M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80434" y="66675"/>
              <a:ext cx="9024851" cy="712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78"/>
                </a:lnSpc>
              </a:pPr>
              <a:r>
                <a:rPr lang="en-US" sz="3878" b="1" spc="252">
                  <a:solidFill>
                    <a:srgbClr val="E9CCFD"/>
                  </a:solidFill>
                  <a:latin typeface="Neue Einstellung Heavy"/>
                  <a:ea typeface="Neue Einstellung Heavy"/>
                  <a:cs typeface="Neue Einstellung Heavy"/>
                  <a:sym typeface="Neue Einstellung Heavy"/>
                </a:rPr>
                <a:t>Total Revenue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959457" y="3043602"/>
            <a:ext cx="6903964" cy="1571896"/>
            <a:chOff x="0" y="0"/>
            <a:chExt cx="9205286" cy="2095861"/>
          </a:xfrm>
        </p:grpSpPr>
        <p:sp>
          <p:nvSpPr>
            <p:cNvPr id="8" name="TextBox 8"/>
            <p:cNvSpPr txBox="1"/>
            <p:nvPr/>
          </p:nvSpPr>
          <p:spPr>
            <a:xfrm>
              <a:off x="0" y="1214117"/>
              <a:ext cx="9205286" cy="881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81"/>
                </a:lnSpc>
              </a:pPr>
              <a:r>
                <a:rPr lang="en-US" sz="4058" spc="146">
                  <a:solidFill>
                    <a:srgbClr val="FFFFFF"/>
                  </a:solidFill>
                  <a:latin typeface="Neue Einstellung"/>
                  <a:ea typeface="Neue Einstellung"/>
                  <a:cs typeface="Neue Einstellung"/>
                  <a:sym typeface="Neue Einstellung"/>
                </a:rPr>
                <a:t>$165K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80434" y="66675"/>
              <a:ext cx="9024851" cy="712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78"/>
                </a:lnSpc>
              </a:pPr>
              <a:r>
                <a:rPr lang="en-US" sz="3878" b="1" spc="252">
                  <a:solidFill>
                    <a:srgbClr val="E9CCFD"/>
                  </a:solidFill>
                  <a:latin typeface="Neue Einstellung Heavy"/>
                  <a:ea typeface="Neue Einstellung Heavy"/>
                  <a:cs typeface="Neue Einstellung Heavy"/>
                  <a:sym typeface="Neue Einstellung Heavy"/>
                </a:rPr>
                <a:t>Total Profit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90868" y="6264965"/>
            <a:ext cx="6903964" cy="1576601"/>
            <a:chOff x="0" y="0"/>
            <a:chExt cx="9205286" cy="210213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220392"/>
              <a:ext cx="9205286" cy="881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81"/>
                </a:lnSpc>
              </a:pPr>
              <a:r>
                <a:rPr lang="en-US" sz="4058" spc="146">
                  <a:solidFill>
                    <a:srgbClr val="FFFFFF"/>
                  </a:solidFill>
                  <a:latin typeface="Neue Einstellung"/>
                  <a:ea typeface="Neue Einstellung"/>
                  <a:cs typeface="Neue Einstellung"/>
                  <a:sym typeface="Neue Einstellung"/>
                </a:rPr>
                <a:t>12 Days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80434" y="66675"/>
              <a:ext cx="9024851" cy="712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78"/>
                </a:lnSpc>
              </a:pPr>
              <a:r>
                <a:rPr lang="en-US" sz="3878" b="1" spc="252">
                  <a:solidFill>
                    <a:srgbClr val="E9CCFD"/>
                  </a:solidFill>
                  <a:latin typeface="Neue Einstellung Heavy"/>
                  <a:ea typeface="Neue Einstellung Heavy"/>
                  <a:cs typeface="Neue Einstellung Heavy"/>
                  <a:sym typeface="Neue Einstellung Heavy"/>
                </a:rPr>
                <a:t>Average Delivery Days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94783" y="6264965"/>
            <a:ext cx="6903964" cy="1576601"/>
            <a:chOff x="0" y="0"/>
            <a:chExt cx="9205286" cy="210213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220392"/>
              <a:ext cx="9205286" cy="881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81"/>
                </a:lnSpc>
              </a:pPr>
              <a:r>
                <a:rPr lang="en-US" sz="4058" spc="146">
                  <a:solidFill>
                    <a:srgbClr val="FFFFFF"/>
                  </a:solidFill>
                  <a:latin typeface="Neue Einstellung"/>
                  <a:ea typeface="Neue Einstellung"/>
                  <a:cs typeface="Neue Einstellung"/>
                  <a:sym typeface="Neue Einstellung"/>
                </a:rPr>
                <a:t>135K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80434" y="66675"/>
              <a:ext cx="9024851" cy="712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78"/>
                </a:lnSpc>
              </a:pPr>
              <a:r>
                <a:rPr lang="en-US" sz="3878" b="1" spc="252">
                  <a:solidFill>
                    <a:srgbClr val="E9CCFD"/>
                  </a:solidFill>
                  <a:latin typeface="Neue Einstellung Heavy"/>
                  <a:ea typeface="Neue Einstellung Heavy"/>
                  <a:cs typeface="Neue Einstellung Heavy"/>
                  <a:sym typeface="Neue Einstellung Heavy"/>
                </a:rPr>
                <a:t>Total Orders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6212" b="-1002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1792" y="3231057"/>
            <a:ext cx="9259481" cy="4177524"/>
          </a:xfrm>
          <a:custGeom>
            <a:avLst/>
            <a:gdLst/>
            <a:ahLst/>
            <a:cxnLst/>
            <a:rect l="l" t="t" r="r" b="b"/>
            <a:pathLst>
              <a:path w="9259481" h="4177524">
                <a:moveTo>
                  <a:pt x="0" y="0"/>
                </a:moveTo>
                <a:lnTo>
                  <a:pt x="9259481" y="0"/>
                </a:lnTo>
                <a:lnTo>
                  <a:pt x="9259481" y="4177524"/>
                </a:lnTo>
                <a:lnTo>
                  <a:pt x="0" y="4177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9" r="-599" b="-198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59663" y="983813"/>
            <a:ext cx="15999637" cy="76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7"/>
              </a:lnSpc>
            </a:pPr>
            <a:r>
              <a:rPr lang="en-US" sz="4505" b="1" spc="702">
                <a:solidFill>
                  <a:srgbClr val="FFFFFF"/>
                </a:solidFill>
                <a:latin typeface="Neue Einstellung Heavy"/>
                <a:ea typeface="Neue Einstellung Heavy"/>
                <a:cs typeface="Neue Einstellung Heavy"/>
                <a:sym typeface="Neue Einstellung Heavy"/>
              </a:rPr>
              <a:t>REVENUE MONTHLY REPORT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355336" y="3580332"/>
            <a:ext cx="6903964" cy="3126335"/>
            <a:chOff x="0" y="0"/>
            <a:chExt cx="9205286" cy="4168447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9205286" cy="1110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09105" lvl="1" indent="-254553" algn="l">
                <a:lnSpc>
                  <a:spcPts val="3301"/>
                </a:lnSpc>
                <a:buFont typeface="Arial"/>
                <a:buChar char="•"/>
              </a:pPr>
              <a:r>
                <a:rPr lang="en-US" sz="2358" b="1" spc="84">
                  <a:solidFill>
                    <a:srgbClr val="FFFFFF"/>
                  </a:solidFill>
                  <a:latin typeface="Neue Einstellung Heavy"/>
                  <a:ea typeface="Neue Einstellung Heavy"/>
                  <a:cs typeface="Neue Einstellung Heavy"/>
                  <a:sym typeface="Neue Einstellung Heavy"/>
                </a:rPr>
                <a:t>Highest Revenue was in November 2017 with Revenue $1.1M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791341"/>
              <a:ext cx="9205286" cy="1110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09105" lvl="1" indent="-254553" algn="l">
                <a:lnSpc>
                  <a:spcPts val="3301"/>
                </a:lnSpc>
                <a:buFont typeface="Arial"/>
                <a:buChar char="•"/>
              </a:pPr>
              <a:r>
                <a:rPr lang="en-US" sz="2358" b="1" spc="84">
                  <a:solidFill>
                    <a:srgbClr val="FFFFFF"/>
                  </a:solidFill>
                  <a:latin typeface="Neue Einstellung Bold"/>
                  <a:ea typeface="Neue Einstellung Bold"/>
                  <a:cs typeface="Neue Einstellung Bold"/>
                  <a:sym typeface="Neue Einstellung Bold"/>
                </a:rPr>
                <a:t>Lowest Revenue was in January 2017 with Revenue $128K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629181"/>
              <a:ext cx="9205286" cy="539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09105" lvl="1" indent="-254553" algn="l">
                <a:lnSpc>
                  <a:spcPts val="3301"/>
                </a:lnSpc>
                <a:buFont typeface="Arial"/>
                <a:buChar char="•"/>
              </a:pPr>
              <a:r>
                <a:rPr lang="en-US" sz="2358" b="1" spc="84">
                  <a:solidFill>
                    <a:srgbClr val="FFFFFF"/>
                  </a:solidFill>
                  <a:latin typeface="Neue Einstellung Bold"/>
                  <a:ea typeface="Neue Einstellung Bold"/>
                  <a:cs typeface="Neue Einstellung Bold"/>
                  <a:sym typeface="Neue Einstellung Bold"/>
                </a:rPr>
                <a:t>Need more data for the year 2016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9663" y="983813"/>
            <a:ext cx="15999637" cy="76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7"/>
              </a:lnSpc>
            </a:pPr>
            <a:r>
              <a:rPr lang="en-US" sz="4505" b="1" spc="702">
                <a:solidFill>
                  <a:srgbClr val="FFFFFF"/>
                </a:solidFill>
                <a:latin typeface="Neue Einstellung Heavy"/>
                <a:ea typeface="Neue Einstellung Heavy"/>
                <a:cs typeface="Neue Einstellung Heavy"/>
                <a:sym typeface="Neue Einstellung Heavy"/>
              </a:rPr>
              <a:t>REVENUE BY PAYMENT TYPE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443925" y="3823878"/>
            <a:ext cx="6700075" cy="3774145"/>
            <a:chOff x="0" y="0"/>
            <a:chExt cx="8933434" cy="5032194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8933434" cy="52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04896" lvl="1" indent="-252448" algn="l">
                <a:lnSpc>
                  <a:spcPts val="3273"/>
                </a:lnSpc>
                <a:buFont typeface="Arial"/>
                <a:buChar char="•"/>
              </a:pPr>
              <a:r>
                <a:rPr lang="en-US" sz="2338" b="1" spc="84">
                  <a:solidFill>
                    <a:srgbClr val="FFFFFF"/>
                  </a:solidFill>
                  <a:latin typeface="Neue Einstellung Heavy"/>
                  <a:ea typeface="Neue Einstellung Heavy"/>
                  <a:cs typeface="Neue Einstellung Heavy"/>
                  <a:sym typeface="Neue Einstellung Heavy"/>
                </a:rPr>
                <a:t>CREDIT CARD: 78.3%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02655"/>
              <a:ext cx="8933434" cy="52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04896" lvl="1" indent="-252448" algn="l">
                <a:lnSpc>
                  <a:spcPts val="3273"/>
                </a:lnSpc>
                <a:buFont typeface="Arial"/>
                <a:buChar char="•"/>
              </a:pPr>
              <a:r>
                <a:rPr lang="en-US" sz="2338" b="1" spc="84">
                  <a:solidFill>
                    <a:srgbClr val="FFFFFF"/>
                  </a:solidFill>
                  <a:latin typeface="Neue Einstellung Heavy"/>
                  <a:ea typeface="Neue Einstellung Heavy"/>
                  <a:cs typeface="Neue Einstellung Heavy"/>
                  <a:sym typeface="Neue Einstellung Heavy"/>
                </a:rPr>
                <a:t>BOLETO: 17.9%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243410"/>
              <a:ext cx="8933434" cy="52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04896" lvl="1" indent="-252448" algn="l">
                <a:lnSpc>
                  <a:spcPts val="3273"/>
                </a:lnSpc>
                <a:buFont typeface="Arial"/>
                <a:buChar char="•"/>
              </a:pPr>
              <a:r>
                <a:rPr lang="en-US" sz="2338" b="1" spc="84">
                  <a:solidFill>
                    <a:srgbClr val="FFFFFF"/>
                  </a:solidFill>
                  <a:latin typeface="Neue Einstellung Heavy"/>
                  <a:ea typeface="Neue Einstellung Heavy"/>
                  <a:cs typeface="Neue Einstellung Heavy"/>
                  <a:sym typeface="Neue Einstellung Heavy"/>
                </a:rPr>
                <a:t>VOUCHERS: 2.4%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384165"/>
              <a:ext cx="8933434" cy="52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04896" lvl="1" indent="-252448" algn="l">
                <a:lnSpc>
                  <a:spcPts val="3273"/>
                </a:lnSpc>
                <a:buFont typeface="Arial"/>
                <a:buChar char="•"/>
              </a:pPr>
              <a:r>
                <a:rPr lang="en-US" sz="2338" b="1" spc="84">
                  <a:solidFill>
                    <a:srgbClr val="FFFFFF"/>
                  </a:solidFill>
                  <a:latin typeface="Neue Einstellung Heavy"/>
                  <a:ea typeface="Neue Einstellung Heavy"/>
                  <a:cs typeface="Neue Einstellung Heavy"/>
                  <a:sym typeface="Neue Einstellung Heavy"/>
                </a:rPr>
                <a:t>DEBIT CARD: 1.36%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524919"/>
              <a:ext cx="8933434" cy="507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73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584" y="2085452"/>
            <a:ext cx="6242015" cy="68814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212" b="-832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9952" y="1127594"/>
            <a:ext cx="8648925" cy="603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550" b="1" spc="553">
                <a:solidFill>
                  <a:srgbClr val="FFFFFF"/>
                </a:solidFill>
                <a:latin typeface="Neue Einstellung Heavy"/>
                <a:ea typeface="Neue Einstellung Heavy"/>
                <a:cs typeface="Neue Einstellung Heavy"/>
                <a:sym typeface="Neue Einstellung Heavy"/>
              </a:rPr>
              <a:t>TOP 5 CITIES IN REVENUE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856" y="1879822"/>
            <a:ext cx="9750254" cy="783931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144000" y="1134540"/>
            <a:ext cx="8880905" cy="596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7"/>
              </a:lnSpc>
            </a:pPr>
            <a:r>
              <a:rPr lang="en-US" sz="3505" b="1" spc="546">
                <a:solidFill>
                  <a:srgbClr val="FFFFFF"/>
                </a:solidFill>
                <a:latin typeface="Neue Einstellung Heavy"/>
                <a:ea typeface="Neue Einstellung Heavy"/>
                <a:cs typeface="Neue Einstellung Heavy"/>
                <a:sym typeface="Neue Einstellung Heavy"/>
              </a:rPr>
              <a:t>TOP 5 PRODUCT CATEGORY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4605" y="1867857"/>
            <a:ext cx="9893836" cy="78627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045" b="-11937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91020" y="2400300"/>
            <a:ext cx="11136923" cy="6858000"/>
          </a:xfrm>
          <a:custGeom>
            <a:avLst/>
            <a:gdLst/>
            <a:ahLst/>
            <a:cxnLst/>
            <a:rect l="l" t="t" r="r" b="b"/>
            <a:pathLst>
              <a:path w="11136923" h="6858000">
                <a:moveTo>
                  <a:pt x="0" y="0"/>
                </a:moveTo>
                <a:lnTo>
                  <a:pt x="11136923" y="0"/>
                </a:lnTo>
                <a:lnTo>
                  <a:pt x="1113692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30" t="-6978" r="-1911" b="-288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59663" y="983813"/>
            <a:ext cx="15999637" cy="76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7"/>
              </a:lnSpc>
            </a:pPr>
            <a:r>
              <a:rPr lang="en-US" sz="4505" b="1" spc="702">
                <a:solidFill>
                  <a:srgbClr val="FFFFFF"/>
                </a:solidFill>
                <a:latin typeface="Neue Einstellung Heavy"/>
                <a:ea typeface="Neue Einstellung Heavy"/>
                <a:cs typeface="Neue Einstellung Heavy"/>
                <a:sym typeface="Neue Einstellung Heavy"/>
              </a:rPr>
              <a:t>WEEKDAY VS WEEKEND REVENUE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408</Words>
  <Application>Microsoft Macintosh PowerPoint</Application>
  <PresentationFormat>Custom</PresentationFormat>
  <Paragraphs>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Neue Einstellung Bold</vt:lpstr>
      <vt:lpstr>Arial</vt:lpstr>
      <vt:lpstr>Calibri</vt:lpstr>
      <vt:lpstr>Neue Einstellung Heavy</vt:lpstr>
      <vt:lpstr>Neue Einstellung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Winter Quarter Sales Report Presentation</dc:title>
  <cp:lastModifiedBy>20184746 . Abdelrahman Hussein Ibrahim Mohamed Mahfouz</cp:lastModifiedBy>
  <cp:revision>2</cp:revision>
  <dcterms:created xsi:type="dcterms:W3CDTF">2006-08-16T00:00:00Z</dcterms:created>
  <dcterms:modified xsi:type="dcterms:W3CDTF">2024-11-04T19:36:18Z</dcterms:modified>
  <dc:identifier>DAGViICmbiA</dc:identifier>
</cp:coreProperties>
</file>